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9144000" cy="5143500" type="screen16x9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288" y="5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image" Target="../media/image11.jpg"/><Relationship Id="rId4" Type="http://schemas.openxmlformats.org/officeDocument/2006/relationships/image" Target="../media/image14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image" Target="../media/image11.jpg"/><Relationship Id="rId4" Type="http://schemas.openxmlformats.org/officeDocument/2006/relationships/image" Target="../media/image1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169D94-9374-4D6F-AFBD-95B2CFD6325F}" type="doc">
      <dgm:prSet loTypeId="urn:microsoft.com/office/officeart/2005/8/layout/pList1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A13B2C5-1613-4233-9217-9AB6BFA38A2B}">
      <dgm:prSet phldrT="[Texte]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b="1" dirty="0"/>
            <a:t>80% of African startups</a:t>
          </a:r>
          <a:r>
            <a:rPr lang="en-US" dirty="0"/>
            <a:t> fail due to inadequate funding access</a:t>
          </a:r>
          <a:endParaRPr lang="fr-FR" dirty="0"/>
        </a:p>
      </dgm:t>
    </dgm:pt>
    <dgm:pt modelId="{D1AAC0F7-0AE3-492A-ACB3-8397F598769D}" type="parTrans" cxnId="{8B35027C-99C8-476B-9B52-7CFBFDCE5C4F}">
      <dgm:prSet/>
      <dgm:spPr/>
      <dgm:t>
        <a:bodyPr/>
        <a:lstStyle/>
        <a:p>
          <a:endParaRPr lang="fr-FR"/>
        </a:p>
      </dgm:t>
    </dgm:pt>
    <dgm:pt modelId="{F70D6CBC-BE82-4ECC-A0A7-00C9306B2939}" type="sibTrans" cxnId="{8B35027C-99C8-476B-9B52-7CFBFDCE5C4F}">
      <dgm:prSet/>
      <dgm:spPr/>
      <dgm:t>
        <a:bodyPr/>
        <a:lstStyle/>
        <a:p>
          <a:endParaRPr lang="fr-FR"/>
        </a:p>
      </dgm:t>
    </dgm:pt>
    <dgm:pt modelId="{318B47F9-CBBA-46B7-828E-C135FA39C903}">
      <dgm:prSet phldrT="[Texte]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b="1" dirty="0"/>
            <a:t>$2 billion USD</a:t>
          </a:r>
          <a:r>
            <a:rPr lang="en-US" dirty="0"/>
            <a:t> invested annually in Africa with exponential growth potential</a:t>
          </a:r>
          <a:endParaRPr lang="fr-FR" dirty="0"/>
        </a:p>
      </dgm:t>
    </dgm:pt>
    <dgm:pt modelId="{DB3723C1-560C-4988-A344-A19F0831CC23}" type="parTrans" cxnId="{B4B5CEC0-17AB-4860-B21F-5347EB481821}">
      <dgm:prSet/>
      <dgm:spPr/>
      <dgm:t>
        <a:bodyPr/>
        <a:lstStyle/>
        <a:p>
          <a:endParaRPr lang="fr-FR"/>
        </a:p>
      </dgm:t>
    </dgm:pt>
    <dgm:pt modelId="{50B6A9CD-4A47-4983-A204-966D913EF0DD}" type="sibTrans" cxnId="{B4B5CEC0-17AB-4860-B21F-5347EB481821}">
      <dgm:prSet/>
      <dgm:spPr/>
      <dgm:t>
        <a:bodyPr/>
        <a:lstStyle/>
        <a:p>
          <a:endParaRPr lang="fr-FR"/>
        </a:p>
      </dgm:t>
    </dgm:pt>
    <dgm:pt modelId="{D18E1A49-23F2-40E3-BFB7-52EA91A6AC0F}">
      <dgm:prSet phldrT="[Texte]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b="1" dirty="0"/>
            <a:t>Major access barriers</a:t>
          </a:r>
          <a:r>
            <a:rPr lang="en-US" dirty="0"/>
            <a:t> to international acceleration programs remain unresolved</a:t>
          </a:r>
          <a:endParaRPr lang="fr-FR" dirty="0"/>
        </a:p>
      </dgm:t>
    </dgm:pt>
    <dgm:pt modelId="{DD15C0ED-B4A3-472F-A78B-E52AF66808B0}" type="parTrans" cxnId="{59597A66-89F6-4CC9-9E9B-EB57339E2FA3}">
      <dgm:prSet/>
      <dgm:spPr/>
      <dgm:t>
        <a:bodyPr/>
        <a:lstStyle/>
        <a:p>
          <a:endParaRPr lang="fr-FR"/>
        </a:p>
      </dgm:t>
    </dgm:pt>
    <dgm:pt modelId="{B8909C98-B77F-4C4F-BF80-207C04B69DD2}" type="sibTrans" cxnId="{59597A66-89F6-4CC9-9E9B-EB57339E2FA3}">
      <dgm:prSet/>
      <dgm:spPr/>
      <dgm:t>
        <a:bodyPr/>
        <a:lstStyle/>
        <a:p>
          <a:endParaRPr lang="fr-FR"/>
        </a:p>
      </dgm:t>
    </dgm:pt>
    <dgm:pt modelId="{DD8402F5-0344-4BA1-9F92-365B7970C851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b="1" dirty="0"/>
            <a:t>32% decline</a:t>
          </a:r>
          <a:r>
            <a:rPr lang="en-US" dirty="0"/>
            <a:t> in African startup investments in 2024</a:t>
          </a:r>
          <a:endParaRPr lang="fr-FR" dirty="0"/>
        </a:p>
      </dgm:t>
    </dgm:pt>
    <dgm:pt modelId="{8FB8CBBD-A0C7-4AA4-B6BF-ED64B4030E4A}" type="parTrans" cxnId="{A96840CA-1E15-45E2-B003-A784585C5093}">
      <dgm:prSet/>
      <dgm:spPr/>
      <dgm:t>
        <a:bodyPr/>
        <a:lstStyle/>
        <a:p>
          <a:endParaRPr lang="fr-FR"/>
        </a:p>
      </dgm:t>
    </dgm:pt>
    <dgm:pt modelId="{8BFD3291-ABD4-444F-9CBA-2246EC4F5F17}" type="sibTrans" cxnId="{A96840CA-1E15-45E2-B003-A784585C5093}">
      <dgm:prSet/>
      <dgm:spPr/>
      <dgm:t>
        <a:bodyPr/>
        <a:lstStyle/>
        <a:p>
          <a:endParaRPr lang="fr-FR"/>
        </a:p>
      </dgm:t>
    </dgm:pt>
    <dgm:pt modelId="{41D3B968-0510-481F-9B04-D64B0B214A10}" type="pres">
      <dgm:prSet presAssocID="{ED169D94-9374-4D6F-AFBD-95B2CFD6325F}" presName="Name0" presStyleCnt="0">
        <dgm:presLayoutVars>
          <dgm:dir/>
          <dgm:resizeHandles val="exact"/>
        </dgm:presLayoutVars>
      </dgm:prSet>
      <dgm:spPr/>
    </dgm:pt>
    <dgm:pt modelId="{4F9B3141-9F6A-4025-88D0-443042855C0B}" type="pres">
      <dgm:prSet presAssocID="{EA13B2C5-1613-4233-9217-9AB6BFA38A2B}" presName="compNode" presStyleCnt="0"/>
      <dgm:spPr/>
    </dgm:pt>
    <dgm:pt modelId="{FC4E1241-2782-4E11-821B-14F9407F974A}" type="pres">
      <dgm:prSet presAssocID="{EA13B2C5-1613-4233-9217-9AB6BFA38A2B}" presName="pictRect" presStyleLbl="node1" presStyleIdx="0" presStyleCnt="4"/>
      <dgm:spPr>
        <a:blipFill>
          <a:blip xmlns:r="http://schemas.openxmlformats.org/officeDocument/2006/relationships" r:embed="rId1"/>
          <a:srcRect/>
          <a:stretch>
            <a:fillRect t="-4000" b="-4000"/>
          </a:stretch>
        </a:blipFill>
      </dgm:spPr>
    </dgm:pt>
    <dgm:pt modelId="{37B30C43-D5F5-4BC3-B730-D27CA1437D69}" type="pres">
      <dgm:prSet presAssocID="{EA13B2C5-1613-4233-9217-9AB6BFA38A2B}" presName="textRect" presStyleLbl="revTx" presStyleIdx="0" presStyleCnt="4">
        <dgm:presLayoutVars>
          <dgm:bulletEnabled val="1"/>
        </dgm:presLayoutVars>
      </dgm:prSet>
      <dgm:spPr/>
    </dgm:pt>
    <dgm:pt modelId="{FA816429-0AFB-4ADF-9715-2240587C1921}" type="pres">
      <dgm:prSet presAssocID="{F70D6CBC-BE82-4ECC-A0A7-00C9306B2939}" presName="sibTrans" presStyleLbl="sibTrans2D1" presStyleIdx="0" presStyleCnt="0"/>
      <dgm:spPr/>
    </dgm:pt>
    <dgm:pt modelId="{5D4AAA71-6A97-4B0F-8C69-29E751E54A3C}" type="pres">
      <dgm:prSet presAssocID="{DD8402F5-0344-4BA1-9F92-365B7970C851}" presName="compNode" presStyleCnt="0"/>
      <dgm:spPr/>
    </dgm:pt>
    <dgm:pt modelId="{C4BCA3BF-2127-40A1-A91D-C13D89E9DBD8}" type="pres">
      <dgm:prSet presAssocID="{DD8402F5-0344-4BA1-9F92-365B7970C851}" presName="pictRect" presStyleLbl="node1" presStyleIdx="1" presStyleCnt="4"/>
      <dgm:spPr>
        <a:blipFill>
          <a:blip xmlns:r="http://schemas.openxmlformats.org/officeDocument/2006/relationships" r:embed="rId2"/>
          <a:srcRect/>
          <a:stretch>
            <a:fillRect t="-23000" b="-23000"/>
          </a:stretch>
        </a:blipFill>
      </dgm:spPr>
    </dgm:pt>
    <dgm:pt modelId="{1C753659-E6A6-4A1F-8A46-397E96F89E94}" type="pres">
      <dgm:prSet presAssocID="{DD8402F5-0344-4BA1-9F92-365B7970C851}" presName="textRect" presStyleLbl="revTx" presStyleIdx="1" presStyleCnt="4">
        <dgm:presLayoutVars>
          <dgm:bulletEnabled val="1"/>
        </dgm:presLayoutVars>
      </dgm:prSet>
      <dgm:spPr/>
    </dgm:pt>
    <dgm:pt modelId="{A85593EC-3AF0-4E47-9461-4213EB71BF6C}" type="pres">
      <dgm:prSet presAssocID="{8BFD3291-ABD4-444F-9CBA-2246EC4F5F17}" presName="sibTrans" presStyleLbl="sibTrans2D1" presStyleIdx="0" presStyleCnt="0"/>
      <dgm:spPr/>
    </dgm:pt>
    <dgm:pt modelId="{D470F827-D568-4D0E-9AF8-462035BA31A3}" type="pres">
      <dgm:prSet presAssocID="{318B47F9-CBBA-46B7-828E-C135FA39C903}" presName="compNode" presStyleCnt="0"/>
      <dgm:spPr/>
    </dgm:pt>
    <dgm:pt modelId="{2C8F5C7E-2A8F-4054-9025-534BA9C1F4D9}" type="pres">
      <dgm:prSet presAssocID="{318B47F9-CBBA-46B7-828E-C135FA39C903}" presName="pictRect" presStyleLbl="node1" presStyleIdx="2" presStyleCnt="4"/>
      <dgm:spPr>
        <a:blipFill>
          <a:blip xmlns:r="http://schemas.openxmlformats.org/officeDocument/2006/relationships" r:embed="rId3"/>
          <a:srcRect/>
          <a:stretch>
            <a:fillRect l="-2000" r="-2000"/>
          </a:stretch>
        </a:blipFill>
      </dgm:spPr>
    </dgm:pt>
    <dgm:pt modelId="{72CD7D6E-843A-4236-91D8-89E22ADCE41B}" type="pres">
      <dgm:prSet presAssocID="{318B47F9-CBBA-46B7-828E-C135FA39C903}" presName="textRect" presStyleLbl="revTx" presStyleIdx="2" presStyleCnt="4">
        <dgm:presLayoutVars>
          <dgm:bulletEnabled val="1"/>
        </dgm:presLayoutVars>
      </dgm:prSet>
      <dgm:spPr/>
    </dgm:pt>
    <dgm:pt modelId="{0AB5BDD6-5E7D-4716-970B-95CC5F664683}" type="pres">
      <dgm:prSet presAssocID="{50B6A9CD-4A47-4983-A204-966D913EF0DD}" presName="sibTrans" presStyleLbl="sibTrans2D1" presStyleIdx="0" presStyleCnt="0"/>
      <dgm:spPr/>
    </dgm:pt>
    <dgm:pt modelId="{427FEBFC-8259-461E-AE99-4AFBEEFD6789}" type="pres">
      <dgm:prSet presAssocID="{D18E1A49-23F2-40E3-BFB7-52EA91A6AC0F}" presName="compNode" presStyleCnt="0"/>
      <dgm:spPr/>
    </dgm:pt>
    <dgm:pt modelId="{C763B470-F824-4980-9857-0EB078ED43FD}" type="pres">
      <dgm:prSet presAssocID="{D18E1A49-23F2-40E3-BFB7-52EA91A6AC0F}" presName="pictRect" presStyleLbl="node1" presStyleIdx="3" presStyleCnt="4"/>
      <dgm:spPr>
        <a:blipFill>
          <a:blip xmlns:r="http://schemas.openxmlformats.org/officeDocument/2006/relationships" r:embed="rId4"/>
          <a:srcRect/>
          <a:stretch>
            <a:fillRect/>
          </a:stretch>
        </a:blipFill>
      </dgm:spPr>
    </dgm:pt>
    <dgm:pt modelId="{4BD90FE1-5466-4F25-8589-7B5508699629}" type="pres">
      <dgm:prSet presAssocID="{D18E1A49-23F2-40E3-BFB7-52EA91A6AC0F}" presName="textRect" presStyleLbl="revTx" presStyleIdx="3" presStyleCnt="4">
        <dgm:presLayoutVars>
          <dgm:bulletEnabled val="1"/>
        </dgm:presLayoutVars>
      </dgm:prSet>
      <dgm:spPr/>
    </dgm:pt>
  </dgm:ptLst>
  <dgm:cxnLst>
    <dgm:cxn modelId="{F30EDE18-2A3B-4EF4-8C68-1D26EFA53478}" type="presOf" srcId="{D18E1A49-23F2-40E3-BFB7-52EA91A6AC0F}" destId="{4BD90FE1-5466-4F25-8589-7B5508699629}" srcOrd="0" destOrd="0" presId="urn:microsoft.com/office/officeart/2005/8/layout/pList1"/>
    <dgm:cxn modelId="{23ED8A19-9F7C-420F-AF48-21631709D263}" type="presOf" srcId="{318B47F9-CBBA-46B7-828E-C135FA39C903}" destId="{72CD7D6E-843A-4236-91D8-89E22ADCE41B}" srcOrd="0" destOrd="0" presId="urn:microsoft.com/office/officeart/2005/8/layout/pList1"/>
    <dgm:cxn modelId="{92F0493D-BC05-4BEF-B3D3-27BDB8674E23}" type="presOf" srcId="{DD8402F5-0344-4BA1-9F92-365B7970C851}" destId="{1C753659-E6A6-4A1F-8A46-397E96F89E94}" srcOrd="0" destOrd="0" presId="urn:microsoft.com/office/officeart/2005/8/layout/pList1"/>
    <dgm:cxn modelId="{59597A66-89F6-4CC9-9E9B-EB57339E2FA3}" srcId="{ED169D94-9374-4D6F-AFBD-95B2CFD6325F}" destId="{D18E1A49-23F2-40E3-BFB7-52EA91A6AC0F}" srcOrd="3" destOrd="0" parTransId="{DD15C0ED-B4A3-472F-A78B-E52AF66808B0}" sibTransId="{B8909C98-B77F-4C4F-BF80-207C04B69DD2}"/>
    <dgm:cxn modelId="{8B35027C-99C8-476B-9B52-7CFBFDCE5C4F}" srcId="{ED169D94-9374-4D6F-AFBD-95B2CFD6325F}" destId="{EA13B2C5-1613-4233-9217-9AB6BFA38A2B}" srcOrd="0" destOrd="0" parTransId="{D1AAC0F7-0AE3-492A-ACB3-8397F598769D}" sibTransId="{F70D6CBC-BE82-4ECC-A0A7-00C9306B2939}"/>
    <dgm:cxn modelId="{10F1288C-E84A-4416-BC3A-154B08549FD0}" type="presOf" srcId="{F70D6CBC-BE82-4ECC-A0A7-00C9306B2939}" destId="{FA816429-0AFB-4ADF-9715-2240587C1921}" srcOrd="0" destOrd="0" presId="urn:microsoft.com/office/officeart/2005/8/layout/pList1"/>
    <dgm:cxn modelId="{1872938D-FDCE-4B58-9A28-5410D49B3F21}" type="presOf" srcId="{ED169D94-9374-4D6F-AFBD-95B2CFD6325F}" destId="{41D3B968-0510-481F-9B04-D64B0B214A10}" srcOrd="0" destOrd="0" presId="urn:microsoft.com/office/officeart/2005/8/layout/pList1"/>
    <dgm:cxn modelId="{B4B5CEC0-17AB-4860-B21F-5347EB481821}" srcId="{ED169D94-9374-4D6F-AFBD-95B2CFD6325F}" destId="{318B47F9-CBBA-46B7-828E-C135FA39C903}" srcOrd="2" destOrd="0" parTransId="{DB3723C1-560C-4988-A344-A19F0831CC23}" sibTransId="{50B6A9CD-4A47-4983-A204-966D913EF0DD}"/>
    <dgm:cxn modelId="{A96840CA-1E15-45E2-B003-A784585C5093}" srcId="{ED169D94-9374-4D6F-AFBD-95B2CFD6325F}" destId="{DD8402F5-0344-4BA1-9F92-365B7970C851}" srcOrd="1" destOrd="0" parTransId="{8FB8CBBD-A0C7-4AA4-B6BF-ED64B4030E4A}" sibTransId="{8BFD3291-ABD4-444F-9CBA-2246EC4F5F17}"/>
    <dgm:cxn modelId="{2F3733E1-9058-4EB1-9860-7B2BFFC435EC}" type="presOf" srcId="{8BFD3291-ABD4-444F-9CBA-2246EC4F5F17}" destId="{A85593EC-3AF0-4E47-9461-4213EB71BF6C}" srcOrd="0" destOrd="0" presId="urn:microsoft.com/office/officeart/2005/8/layout/pList1"/>
    <dgm:cxn modelId="{7A8380EB-4AC3-4189-AAD3-27E922835425}" type="presOf" srcId="{EA13B2C5-1613-4233-9217-9AB6BFA38A2B}" destId="{37B30C43-D5F5-4BC3-B730-D27CA1437D69}" srcOrd="0" destOrd="0" presId="urn:microsoft.com/office/officeart/2005/8/layout/pList1"/>
    <dgm:cxn modelId="{FD9A70F3-2F4B-4DAF-AEDD-69D3D3B901B9}" type="presOf" srcId="{50B6A9CD-4A47-4983-A204-966D913EF0DD}" destId="{0AB5BDD6-5E7D-4716-970B-95CC5F664683}" srcOrd="0" destOrd="0" presId="urn:microsoft.com/office/officeart/2005/8/layout/pList1"/>
    <dgm:cxn modelId="{4734FDA1-7E26-438B-AF02-F7DF97B4118F}" type="presParOf" srcId="{41D3B968-0510-481F-9B04-D64B0B214A10}" destId="{4F9B3141-9F6A-4025-88D0-443042855C0B}" srcOrd="0" destOrd="0" presId="urn:microsoft.com/office/officeart/2005/8/layout/pList1"/>
    <dgm:cxn modelId="{3676BE0F-748C-4955-8BCC-EA9C26AE80B5}" type="presParOf" srcId="{4F9B3141-9F6A-4025-88D0-443042855C0B}" destId="{FC4E1241-2782-4E11-821B-14F9407F974A}" srcOrd="0" destOrd="0" presId="urn:microsoft.com/office/officeart/2005/8/layout/pList1"/>
    <dgm:cxn modelId="{01F7F68E-D8D4-4708-A49A-5B8D2D91E785}" type="presParOf" srcId="{4F9B3141-9F6A-4025-88D0-443042855C0B}" destId="{37B30C43-D5F5-4BC3-B730-D27CA1437D69}" srcOrd="1" destOrd="0" presId="urn:microsoft.com/office/officeart/2005/8/layout/pList1"/>
    <dgm:cxn modelId="{76131338-584C-40B5-B7E2-51957FC57455}" type="presParOf" srcId="{41D3B968-0510-481F-9B04-D64B0B214A10}" destId="{FA816429-0AFB-4ADF-9715-2240587C1921}" srcOrd="1" destOrd="0" presId="urn:microsoft.com/office/officeart/2005/8/layout/pList1"/>
    <dgm:cxn modelId="{ABAE5AE6-1D05-48FC-962A-A494C5E48048}" type="presParOf" srcId="{41D3B968-0510-481F-9B04-D64B0B214A10}" destId="{5D4AAA71-6A97-4B0F-8C69-29E751E54A3C}" srcOrd="2" destOrd="0" presId="urn:microsoft.com/office/officeart/2005/8/layout/pList1"/>
    <dgm:cxn modelId="{7BCB2F61-45B4-402E-972A-CB28D9E846E3}" type="presParOf" srcId="{5D4AAA71-6A97-4B0F-8C69-29E751E54A3C}" destId="{C4BCA3BF-2127-40A1-A91D-C13D89E9DBD8}" srcOrd="0" destOrd="0" presId="urn:microsoft.com/office/officeart/2005/8/layout/pList1"/>
    <dgm:cxn modelId="{0C16DD04-80B2-4F2E-86B4-7A9316DB4001}" type="presParOf" srcId="{5D4AAA71-6A97-4B0F-8C69-29E751E54A3C}" destId="{1C753659-E6A6-4A1F-8A46-397E96F89E94}" srcOrd="1" destOrd="0" presId="urn:microsoft.com/office/officeart/2005/8/layout/pList1"/>
    <dgm:cxn modelId="{BC3EFEA7-9C5A-4F0A-83C5-DA7545B7BBD2}" type="presParOf" srcId="{41D3B968-0510-481F-9B04-D64B0B214A10}" destId="{A85593EC-3AF0-4E47-9461-4213EB71BF6C}" srcOrd="3" destOrd="0" presId="urn:microsoft.com/office/officeart/2005/8/layout/pList1"/>
    <dgm:cxn modelId="{9B68C447-C402-4C40-AE19-579D27508373}" type="presParOf" srcId="{41D3B968-0510-481F-9B04-D64B0B214A10}" destId="{D470F827-D568-4D0E-9AF8-462035BA31A3}" srcOrd="4" destOrd="0" presId="urn:microsoft.com/office/officeart/2005/8/layout/pList1"/>
    <dgm:cxn modelId="{C213B0C0-E621-4D7F-8ABF-7086B1562A7F}" type="presParOf" srcId="{D470F827-D568-4D0E-9AF8-462035BA31A3}" destId="{2C8F5C7E-2A8F-4054-9025-534BA9C1F4D9}" srcOrd="0" destOrd="0" presId="urn:microsoft.com/office/officeart/2005/8/layout/pList1"/>
    <dgm:cxn modelId="{27282E70-3C5A-47AC-A0C0-38AA78839AC1}" type="presParOf" srcId="{D470F827-D568-4D0E-9AF8-462035BA31A3}" destId="{72CD7D6E-843A-4236-91D8-89E22ADCE41B}" srcOrd="1" destOrd="0" presId="urn:microsoft.com/office/officeart/2005/8/layout/pList1"/>
    <dgm:cxn modelId="{B29116E1-8849-42FA-BB1D-C6185C2ECF54}" type="presParOf" srcId="{41D3B968-0510-481F-9B04-D64B0B214A10}" destId="{0AB5BDD6-5E7D-4716-970B-95CC5F664683}" srcOrd="5" destOrd="0" presId="urn:microsoft.com/office/officeart/2005/8/layout/pList1"/>
    <dgm:cxn modelId="{2588FE0D-AF43-4D71-B81C-E01DB1E12DB6}" type="presParOf" srcId="{41D3B968-0510-481F-9B04-D64B0B214A10}" destId="{427FEBFC-8259-461E-AE99-4AFBEEFD6789}" srcOrd="6" destOrd="0" presId="urn:microsoft.com/office/officeart/2005/8/layout/pList1"/>
    <dgm:cxn modelId="{492FEA96-2DAA-40A8-94DB-91C289CFF389}" type="presParOf" srcId="{427FEBFC-8259-461E-AE99-4AFBEEFD6789}" destId="{C763B470-F824-4980-9857-0EB078ED43FD}" srcOrd="0" destOrd="0" presId="urn:microsoft.com/office/officeart/2005/8/layout/pList1"/>
    <dgm:cxn modelId="{4DC3E795-265A-412C-9DF4-98C99886B5F5}" type="presParOf" srcId="{427FEBFC-8259-461E-AE99-4AFBEEFD6789}" destId="{4BD90FE1-5466-4F25-8589-7B5508699629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4E1241-2782-4E11-821B-14F9407F974A}">
      <dsp:nvSpPr>
        <dsp:cNvPr id="0" name=""/>
        <dsp:cNvSpPr/>
      </dsp:nvSpPr>
      <dsp:spPr>
        <a:xfrm>
          <a:off x="3151" y="526742"/>
          <a:ext cx="1499743" cy="1033323"/>
        </a:xfrm>
        <a:prstGeom prst="roundRect">
          <a:avLst/>
        </a:prstGeom>
        <a:blipFill>
          <a:blip xmlns:r="http://schemas.openxmlformats.org/officeDocument/2006/relationships" r:embed="rId1"/>
          <a:srcRect/>
          <a:stretch>
            <a:fillRect t="-4000" b="-4000"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7B30C43-D5F5-4BC3-B730-D27CA1437D69}">
      <dsp:nvSpPr>
        <dsp:cNvPr id="0" name=""/>
        <dsp:cNvSpPr/>
      </dsp:nvSpPr>
      <dsp:spPr>
        <a:xfrm>
          <a:off x="3151" y="1560066"/>
          <a:ext cx="1499743" cy="556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0" numCol="1" spcCol="1270" anchor="t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900" b="1" kern="1200" dirty="0"/>
            <a:t>80% of African startups</a:t>
          </a:r>
          <a:r>
            <a:rPr lang="en-US" sz="900" kern="1200" dirty="0"/>
            <a:t> fail due to inadequate funding access</a:t>
          </a:r>
          <a:endParaRPr lang="fr-FR" sz="900" kern="1200" dirty="0"/>
        </a:p>
      </dsp:txBody>
      <dsp:txXfrm>
        <a:off x="3151" y="1560066"/>
        <a:ext cx="1499743" cy="556404"/>
      </dsp:txXfrm>
    </dsp:sp>
    <dsp:sp modelId="{C4BCA3BF-2127-40A1-A91D-C13D89E9DBD8}">
      <dsp:nvSpPr>
        <dsp:cNvPr id="0" name=""/>
        <dsp:cNvSpPr/>
      </dsp:nvSpPr>
      <dsp:spPr>
        <a:xfrm>
          <a:off x="1652932" y="526742"/>
          <a:ext cx="1499743" cy="1033323"/>
        </a:xfrm>
        <a:prstGeom prst="roundRect">
          <a:avLst/>
        </a:prstGeom>
        <a:blipFill>
          <a:blip xmlns:r="http://schemas.openxmlformats.org/officeDocument/2006/relationships" r:embed="rId2"/>
          <a:srcRect/>
          <a:stretch>
            <a:fillRect t="-23000" b="-23000"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753659-E6A6-4A1F-8A46-397E96F89E94}">
      <dsp:nvSpPr>
        <dsp:cNvPr id="0" name=""/>
        <dsp:cNvSpPr/>
      </dsp:nvSpPr>
      <dsp:spPr>
        <a:xfrm>
          <a:off x="1652932" y="1560066"/>
          <a:ext cx="1499743" cy="556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0" numCol="1" spcCol="1270" anchor="t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900" b="1" kern="1200" dirty="0"/>
            <a:t>32% decline</a:t>
          </a:r>
          <a:r>
            <a:rPr lang="en-US" sz="900" kern="1200" dirty="0"/>
            <a:t> in African startup investments in 2024</a:t>
          </a:r>
          <a:endParaRPr lang="fr-FR" sz="900" kern="1200" dirty="0"/>
        </a:p>
      </dsp:txBody>
      <dsp:txXfrm>
        <a:off x="1652932" y="1560066"/>
        <a:ext cx="1499743" cy="556404"/>
      </dsp:txXfrm>
    </dsp:sp>
    <dsp:sp modelId="{2C8F5C7E-2A8F-4054-9025-534BA9C1F4D9}">
      <dsp:nvSpPr>
        <dsp:cNvPr id="0" name=""/>
        <dsp:cNvSpPr/>
      </dsp:nvSpPr>
      <dsp:spPr>
        <a:xfrm>
          <a:off x="3302714" y="526742"/>
          <a:ext cx="1499743" cy="1033323"/>
        </a:xfrm>
        <a:prstGeom prst="roundRect">
          <a:avLst/>
        </a:prstGeom>
        <a:blipFill>
          <a:blip xmlns:r="http://schemas.openxmlformats.org/officeDocument/2006/relationships" r:embed="rId3"/>
          <a:srcRect/>
          <a:stretch>
            <a:fillRect l="-2000" r="-2000"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2CD7D6E-843A-4236-91D8-89E22ADCE41B}">
      <dsp:nvSpPr>
        <dsp:cNvPr id="0" name=""/>
        <dsp:cNvSpPr/>
      </dsp:nvSpPr>
      <dsp:spPr>
        <a:xfrm>
          <a:off x="3302714" y="1560066"/>
          <a:ext cx="1499743" cy="556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0" numCol="1" spcCol="1270" anchor="t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900" b="1" kern="1200" dirty="0"/>
            <a:t>$2 billion USD</a:t>
          </a:r>
          <a:r>
            <a:rPr lang="en-US" sz="900" kern="1200" dirty="0"/>
            <a:t> invested annually in Africa with exponential growth potential</a:t>
          </a:r>
          <a:endParaRPr lang="fr-FR" sz="900" kern="1200" dirty="0"/>
        </a:p>
      </dsp:txBody>
      <dsp:txXfrm>
        <a:off x="3302714" y="1560066"/>
        <a:ext cx="1499743" cy="556404"/>
      </dsp:txXfrm>
    </dsp:sp>
    <dsp:sp modelId="{C763B470-F824-4980-9857-0EB078ED43FD}">
      <dsp:nvSpPr>
        <dsp:cNvPr id="0" name=""/>
        <dsp:cNvSpPr/>
      </dsp:nvSpPr>
      <dsp:spPr>
        <a:xfrm>
          <a:off x="4952495" y="526742"/>
          <a:ext cx="1499743" cy="1033323"/>
        </a:xfrm>
        <a:prstGeom prst="roundRect">
          <a:avLst/>
        </a:prstGeom>
        <a:blipFill>
          <a:blip xmlns:r="http://schemas.openxmlformats.org/officeDocument/2006/relationships" r:embed="rId4"/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BD90FE1-5466-4F25-8589-7B5508699629}">
      <dsp:nvSpPr>
        <dsp:cNvPr id="0" name=""/>
        <dsp:cNvSpPr/>
      </dsp:nvSpPr>
      <dsp:spPr>
        <a:xfrm>
          <a:off x="4952495" y="1560066"/>
          <a:ext cx="1499743" cy="556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0" numCol="1" spcCol="1270" anchor="t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900" b="1" kern="1200" dirty="0"/>
            <a:t>Major access barriers</a:t>
          </a:r>
          <a:r>
            <a:rPr lang="en-US" sz="900" kern="1200" dirty="0"/>
            <a:t> to international acceleration programs remain unresolved</a:t>
          </a:r>
          <a:endParaRPr lang="fr-FR" sz="900" kern="1200" dirty="0"/>
        </a:p>
      </dsp:txBody>
      <dsp:txXfrm>
        <a:off x="4952495" y="1560066"/>
        <a:ext cx="1499743" cy="5564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9;p2"/>
          <p:cNvPicPr/>
          <p:nvPr/>
        </p:nvPicPr>
        <p:blipFill>
          <a:blip r:embed="rId2"/>
          <a:srcRect l="3724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11920" y="490680"/>
            <a:ext cx="5024520" cy="1759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585760" y="691200"/>
            <a:ext cx="3469320" cy="4452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92;p19"/>
          <p:cNvPicPr/>
          <p:nvPr/>
        </p:nvPicPr>
        <p:blipFill>
          <a:blip r:embed="rId2"/>
          <a:stretch/>
        </p:blipFill>
        <p:spPr>
          <a:xfrm rot="10800000" flipH="1">
            <a:off x="0" y="192240"/>
            <a:ext cx="9143640" cy="4951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13280" y="309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0" name="PlaceHolder 2"/>
          <p:cNvSpPr>
            <a:spLocks noGrp="1"/>
          </p:cNvSpPr>
          <p:nvPr>
            <p:ph type="title"/>
          </p:nvPr>
        </p:nvSpPr>
        <p:spPr>
          <a:xfrm>
            <a:off x="5316480" y="3476520"/>
            <a:ext cx="79452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lt2"/>
                </a:solidFill>
                <a:effectLst/>
                <a:uFillTx/>
                <a:latin typeface="Goldman"/>
                <a:ea typeface="Goldman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title"/>
          </p:nvPr>
        </p:nvSpPr>
        <p:spPr>
          <a:xfrm>
            <a:off x="5316480" y="1667880"/>
            <a:ext cx="79452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lt2"/>
                </a:solidFill>
                <a:effectLst/>
                <a:uFillTx/>
                <a:latin typeface="Goldman"/>
                <a:ea typeface="Goldman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title"/>
          </p:nvPr>
        </p:nvSpPr>
        <p:spPr>
          <a:xfrm>
            <a:off x="2865240" y="1668240"/>
            <a:ext cx="79272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lt2"/>
                </a:solidFill>
                <a:effectLst/>
                <a:uFillTx/>
                <a:latin typeface="Goldman"/>
                <a:ea typeface="Goldman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title"/>
          </p:nvPr>
        </p:nvSpPr>
        <p:spPr>
          <a:xfrm>
            <a:off x="2864520" y="3476520"/>
            <a:ext cx="79452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lt2"/>
                </a:solidFill>
                <a:effectLst/>
                <a:uFillTx/>
                <a:latin typeface="Goldman"/>
                <a:ea typeface="Goldman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4" name="PlaceHolder 6"/>
          <p:cNvSpPr>
            <a:spLocks noGrp="1"/>
          </p:cNvSpPr>
          <p:nvPr>
            <p:ph type="title"/>
          </p:nvPr>
        </p:nvSpPr>
        <p:spPr>
          <a:xfrm>
            <a:off x="412200" y="1667880"/>
            <a:ext cx="79452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lt2"/>
                </a:solidFill>
                <a:effectLst/>
                <a:uFillTx/>
                <a:latin typeface="Goldman"/>
                <a:ea typeface="Goldman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5" name="PlaceHolder 7"/>
          <p:cNvSpPr>
            <a:spLocks noGrp="1"/>
          </p:cNvSpPr>
          <p:nvPr>
            <p:ph type="title"/>
          </p:nvPr>
        </p:nvSpPr>
        <p:spPr>
          <a:xfrm>
            <a:off x="412200" y="3476520"/>
            <a:ext cx="79452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lt2"/>
                </a:solidFill>
                <a:effectLst/>
                <a:uFillTx/>
                <a:latin typeface="Goldman"/>
                <a:ea typeface="Goldman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65560" y="510480"/>
            <a:ext cx="4192920" cy="754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4500" b="0" u="none" strike="noStrike">
                <a:solidFill>
                  <a:schemeClr val="lt2"/>
                </a:solidFill>
                <a:effectLst/>
                <a:uFillTx/>
                <a:latin typeface="Goldman"/>
                <a:ea typeface="Goldman"/>
              </a:rPr>
              <a:t>xx%</a:t>
            </a:r>
            <a:endParaRPr lang="fr-FR" sz="4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title"/>
          </p:nvPr>
        </p:nvSpPr>
        <p:spPr>
          <a:xfrm>
            <a:off x="565560" y="1970280"/>
            <a:ext cx="4192920" cy="754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4500" b="0" u="none" strike="noStrike">
                <a:solidFill>
                  <a:schemeClr val="lt2"/>
                </a:solidFill>
                <a:effectLst/>
                <a:uFillTx/>
                <a:latin typeface="Goldman"/>
                <a:ea typeface="Goldman"/>
              </a:rPr>
              <a:t>xx%</a:t>
            </a:r>
            <a:endParaRPr lang="fr-FR" sz="4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38" name="Google Shape;111;p20"/>
          <p:cNvPicPr/>
          <p:nvPr/>
        </p:nvPicPr>
        <p:blipFill>
          <a:blip r:embed="rId2"/>
          <a:srcRect l="659" r="5106" b="5177"/>
          <a:stretch/>
        </p:blipFill>
        <p:spPr>
          <a:xfrm rot="10800000">
            <a:off x="56880" y="0"/>
            <a:ext cx="9087120" cy="5143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9" name="Google Shape;112;p20"/>
          <p:cNvPicPr/>
          <p:nvPr/>
        </p:nvPicPr>
        <p:blipFill>
          <a:blip r:embed="rId3"/>
          <a:srcRect l="73197" t="14242" b="33519"/>
          <a:stretch/>
        </p:blipFill>
        <p:spPr>
          <a:xfrm rot="10800000">
            <a:off x="360" y="2557440"/>
            <a:ext cx="2449440" cy="2585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836600" y="1193400"/>
            <a:ext cx="4307040" cy="3949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14;p3"/>
          <p:cNvPicPr/>
          <p:nvPr/>
        </p:nvPicPr>
        <p:blipFill>
          <a:blip r:embed="rId2"/>
          <a:srcRect l="3735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70080" y="2355480"/>
            <a:ext cx="4792680" cy="1581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43" name="PlaceHolder 2"/>
          <p:cNvSpPr>
            <a:spLocks noGrp="1"/>
          </p:cNvSpPr>
          <p:nvPr>
            <p:ph type="title"/>
          </p:nvPr>
        </p:nvSpPr>
        <p:spPr>
          <a:xfrm>
            <a:off x="6351120" y="152640"/>
            <a:ext cx="1267920" cy="1269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Goldman"/>
                <a:ea typeface="Goldman"/>
              </a:rPr>
              <a:t>xx%</a:t>
            </a:r>
            <a:endParaRPr lang="fr-FR" sz="6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95520" y="1507320"/>
            <a:ext cx="3948480" cy="297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3_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115;p21"/>
          <p:cNvPicPr/>
          <p:nvPr/>
        </p:nvPicPr>
        <p:blipFill>
          <a:blip r:embed="rId2"/>
          <a:srcRect l="-8567" r="12300"/>
          <a:stretch/>
        </p:blipFill>
        <p:spPr>
          <a:xfrm rot="10800000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65560" y="504720"/>
            <a:ext cx="5089680" cy="1058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5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47" name="Google Shape;118;p21"/>
          <p:cNvSpPr/>
          <p:nvPr/>
        </p:nvSpPr>
        <p:spPr>
          <a:xfrm>
            <a:off x="5766840" y="3377160"/>
            <a:ext cx="2976840" cy="555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algn="r" defTabSz="914400">
              <a:lnSpc>
                <a:spcPct val="100000"/>
              </a:lnSpc>
              <a:tabLst>
                <a:tab pos="0" algn="l"/>
              </a:tabLst>
            </a:pPr>
            <a:r>
              <a:rPr lang="en" sz="1000" b="1" u="none" strike="noStrike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CREDITS:</a:t>
            </a:r>
            <a:r>
              <a:rPr lang="en" sz="1000" b="0" u="none" strike="noStrike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 This presentation template was created by </a:t>
            </a:r>
            <a:r>
              <a:rPr lang="en" sz="1000" b="1" u="sng" strike="noStrike">
                <a:solidFill>
                  <a:schemeClr val="dk1"/>
                </a:solidFill>
                <a:effectLst/>
                <a:uFillTx/>
                <a:latin typeface="Open Sans"/>
                <a:ea typeface="Open Sans"/>
                <a:hlinkClick r:id="rId3"/>
              </a:rPr>
              <a:t>Slidesgo</a:t>
            </a:r>
            <a:r>
              <a:rPr lang="en" sz="1000" b="0" u="none" strike="noStrike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, and includes icons, infographics &amp; images by </a:t>
            </a:r>
            <a:r>
              <a:rPr lang="en" sz="1000" b="1" u="sng" strike="noStrike">
                <a:solidFill>
                  <a:schemeClr val="dk1"/>
                </a:solidFill>
                <a:effectLst/>
                <a:uFillTx/>
                <a:latin typeface="Open Sans"/>
                <a:ea typeface="Open Sans"/>
                <a:hlinkClick r:id="rId4"/>
              </a:rPr>
              <a:t>Freepik</a:t>
            </a:r>
            <a:r>
              <a:rPr lang="en" sz="1000" b="0" u="none" strike="noStrike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 </a:t>
            </a:r>
            <a:endParaRPr lang="en-US" sz="10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_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20;p4"/>
          <p:cNvPicPr/>
          <p:nvPr/>
        </p:nvPicPr>
        <p:blipFill>
          <a:blip r:embed="rId2"/>
          <a:srcRect t="-7978" b="7978"/>
          <a:stretch/>
        </p:blipFill>
        <p:spPr>
          <a:xfrm rot="10800000" flipH="1"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13280" y="309960"/>
            <a:ext cx="81248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13280" y="1089000"/>
            <a:ext cx="8124840" cy="3430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24;p5"/>
          <p:cNvGrpSpPr/>
          <p:nvPr/>
        </p:nvGrpSpPr>
        <p:grpSpPr>
          <a:xfrm>
            <a:off x="0" y="0"/>
            <a:ext cx="9143640" cy="5143680"/>
            <a:chOff x="0" y="0"/>
            <a:chExt cx="9143640" cy="5143680"/>
          </a:xfrm>
        </p:grpSpPr>
        <p:pic>
          <p:nvPicPr>
            <p:cNvPr id="52" name="Google Shape;25;p5"/>
            <p:cNvPicPr/>
            <p:nvPr/>
          </p:nvPicPr>
          <p:blipFill>
            <a:blip r:embed="rId2"/>
            <a:srcRect l="734" t="14280" r="5031" b="-9100"/>
            <a:stretch/>
          </p:blipFill>
          <p:spPr>
            <a:xfrm rot="10800000" flipH="1">
              <a:off x="0" y="0"/>
              <a:ext cx="9087120" cy="51433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53" name="Google Shape;26;p5"/>
            <p:cNvPicPr/>
            <p:nvPr/>
          </p:nvPicPr>
          <p:blipFill>
            <a:blip r:embed="rId3"/>
            <a:srcRect l="72344" t="21048" r="853" b="26716"/>
            <a:stretch/>
          </p:blipFill>
          <p:spPr>
            <a:xfrm>
              <a:off x="6694200" y="0"/>
              <a:ext cx="2449440" cy="258588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13280" y="30996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0" y="1831320"/>
            <a:ext cx="3782160" cy="2440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9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34;p6"/>
          <p:cNvPicPr/>
          <p:nvPr/>
        </p:nvPicPr>
        <p:blipFill>
          <a:blip r:embed="rId2"/>
          <a:stretch/>
        </p:blipFill>
        <p:spPr>
          <a:xfrm>
            <a:off x="0" y="0"/>
            <a:ext cx="9143640" cy="4951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13280" y="309960"/>
            <a:ext cx="833940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3998160" cy="1445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1609560" y="2066040"/>
            <a:ext cx="3823920" cy="2532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715720" y="0"/>
            <a:ext cx="342792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284120" y="1953000"/>
            <a:ext cx="6575760" cy="799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6000" b="0" u="none" strike="noStrike">
                <a:solidFill>
                  <a:schemeClr val="accent1"/>
                </a:solidFill>
                <a:effectLst/>
                <a:uFillTx/>
                <a:latin typeface="Goldman"/>
                <a:ea typeface="Goldman"/>
              </a:rPr>
              <a:t>xx%</a:t>
            </a:r>
            <a:endParaRPr lang="fr-FR" sz="6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388160" y="1307160"/>
            <a:ext cx="6367320" cy="252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64" name="PlaceHolder 2"/>
          <p:cNvSpPr>
            <a:spLocks noGrp="1"/>
          </p:cNvSpPr>
          <p:nvPr>
            <p:ph type="title"/>
          </p:nvPr>
        </p:nvSpPr>
        <p:spPr>
          <a:xfrm>
            <a:off x="228600" y="4666320"/>
            <a:ext cx="3355560" cy="24840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1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126;p26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_1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129;p27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728640" y="539640"/>
            <a:ext cx="334728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69" name="PlaceHolder 2"/>
          <p:cNvSpPr>
            <a:spLocks noGrp="1"/>
          </p:cNvSpPr>
          <p:nvPr>
            <p:ph type="title"/>
          </p:nvPr>
        </p:nvSpPr>
        <p:spPr>
          <a:xfrm>
            <a:off x="4977720" y="539640"/>
            <a:ext cx="345816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2_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4;p13"/>
          <p:cNvPicPr/>
          <p:nvPr/>
        </p:nvPicPr>
        <p:blipFill>
          <a:blip r:embed="rId2"/>
          <a:stretch/>
        </p:blipFill>
        <p:spPr>
          <a:xfrm>
            <a:off x="0" y="360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282240" y="391824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400" b="0" u="none" strike="noStrike">
                <a:solidFill>
                  <a:schemeClr val="lt2"/>
                </a:solidFill>
                <a:effectLst/>
                <a:uFillTx/>
                <a:latin typeface="Goldman"/>
                <a:ea typeface="Goldman"/>
              </a:rPr>
              <a:t>xx%</a:t>
            </a:r>
            <a:endParaRPr lang="fr-FR" sz="24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title"/>
          </p:nvPr>
        </p:nvSpPr>
        <p:spPr>
          <a:xfrm>
            <a:off x="282240" y="285552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400" b="0" u="none" strike="noStrike">
                <a:solidFill>
                  <a:schemeClr val="lt2"/>
                </a:solidFill>
                <a:effectLst/>
                <a:uFillTx/>
                <a:latin typeface="Goldman"/>
                <a:ea typeface="Goldman"/>
              </a:rPr>
              <a:t>xx%</a:t>
            </a:r>
            <a:endParaRPr lang="fr-FR" sz="24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title"/>
          </p:nvPr>
        </p:nvSpPr>
        <p:spPr>
          <a:xfrm>
            <a:off x="282960" y="2324160"/>
            <a:ext cx="86400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400" b="0" u="none" strike="noStrike">
                <a:solidFill>
                  <a:schemeClr val="lt2"/>
                </a:solidFill>
                <a:effectLst/>
                <a:uFillTx/>
                <a:latin typeface="Goldman"/>
                <a:ea typeface="Goldman"/>
              </a:rPr>
              <a:t>xx%</a:t>
            </a:r>
            <a:endParaRPr lang="fr-FR" sz="24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title"/>
          </p:nvPr>
        </p:nvSpPr>
        <p:spPr>
          <a:xfrm>
            <a:off x="282240" y="338688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400" b="0" u="none" strike="noStrike">
                <a:solidFill>
                  <a:schemeClr val="lt2"/>
                </a:solidFill>
                <a:effectLst/>
                <a:uFillTx/>
                <a:latin typeface="Goldman"/>
                <a:ea typeface="Goldman"/>
              </a:rPr>
              <a:t>xx%</a:t>
            </a:r>
            <a:endParaRPr lang="fr-FR" sz="24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title"/>
          </p:nvPr>
        </p:nvSpPr>
        <p:spPr>
          <a:xfrm>
            <a:off x="282240" y="444996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400" b="0" u="none" strike="noStrike">
                <a:solidFill>
                  <a:schemeClr val="lt2"/>
                </a:solidFill>
                <a:effectLst/>
                <a:uFillTx/>
                <a:latin typeface="Goldman"/>
                <a:ea typeface="Goldman"/>
              </a:rPr>
              <a:t>xx%</a:t>
            </a:r>
            <a:endParaRPr lang="fr-FR" sz="24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0" name="PlaceHolder 6"/>
          <p:cNvSpPr>
            <a:spLocks noGrp="1"/>
          </p:cNvSpPr>
          <p:nvPr>
            <p:ph type="title"/>
          </p:nvPr>
        </p:nvSpPr>
        <p:spPr>
          <a:xfrm>
            <a:off x="5221440" y="308520"/>
            <a:ext cx="3631320" cy="1000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67;p14"/>
          <p:cNvPicPr/>
          <p:nvPr/>
        </p:nvPicPr>
        <p:blipFill>
          <a:blip r:embed="rId2"/>
          <a:srcRect l="616"/>
          <a:stretch/>
        </p:blipFill>
        <p:spPr>
          <a:xfrm>
            <a:off x="0" y="0"/>
            <a:ext cx="908712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677600" y="485640"/>
            <a:ext cx="7175520" cy="1355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4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_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71;p15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296928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700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16" name="PlaceHolder 2"/>
          <p:cNvSpPr>
            <a:spLocks noGrp="1"/>
          </p:cNvSpPr>
          <p:nvPr>
            <p:ph type="title"/>
          </p:nvPr>
        </p:nvSpPr>
        <p:spPr>
          <a:xfrm>
            <a:off x="3157560" y="304920"/>
            <a:ext cx="5918400" cy="1445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3505680" y="1961280"/>
            <a:ext cx="5349960" cy="2833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13280" y="309960"/>
            <a:ext cx="8317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19" name="Google Shape;77;p16"/>
          <p:cNvPicPr/>
          <p:nvPr/>
        </p:nvPicPr>
        <p:blipFill>
          <a:blip r:embed="rId2"/>
          <a:srcRect l="-13357" t="4877" r="13357" b="52464"/>
          <a:stretch/>
        </p:blipFill>
        <p:spPr>
          <a:xfrm rot="10800000">
            <a:off x="360" y="3031920"/>
            <a:ext cx="9143640" cy="2111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" name="Google Shape;78;p16"/>
          <p:cNvPicPr/>
          <p:nvPr/>
        </p:nvPicPr>
        <p:blipFill>
          <a:blip r:embed="rId3"/>
          <a:srcRect l="72344" t="25162" r="853" b="22599"/>
          <a:stretch/>
        </p:blipFill>
        <p:spPr>
          <a:xfrm>
            <a:off x="6694200" y="0"/>
            <a:ext cx="2449440" cy="25858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13280" y="309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22" name="Google Shape;81;p17"/>
          <p:cNvPicPr/>
          <p:nvPr/>
        </p:nvPicPr>
        <p:blipFill>
          <a:blip r:embed="rId2"/>
          <a:srcRect l="-24476" t="2369" r="24476" b="-2369"/>
          <a:stretch/>
        </p:blipFill>
        <p:spPr>
          <a:xfrm>
            <a:off x="0" y="0"/>
            <a:ext cx="9143640" cy="49510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83;p18"/>
          <p:cNvPicPr/>
          <p:nvPr/>
        </p:nvPicPr>
        <p:blipFill>
          <a:blip r:embed="rId2"/>
          <a:stretch/>
        </p:blipFill>
        <p:spPr>
          <a:xfrm>
            <a:off x="0" y="0"/>
            <a:ext cx="9143640" cy="4951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079080" y="2207160"/>
            <a:ext cx="920520" cy="4359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lt2"/>
                </a:solidFill>
                <a:effectLst/>
                <a:uFillTx/>
                <a:latin typeface="Goldman"/>
                <a:ea typeface="Goldman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title"/>
          </p:nvPr>
        </p:nvSpPr>
        <p:spPr>
          <a:xfrm>
            <a:off x="413280" y="2207160"/>
            <a:ext cx="920520" cy="435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lt2"/>
                </a:solidFill>
                <a:effectLst/>
                <a:uFillTx/>
                <a:latin typeface="Goldman"/>
                <a:ea typeface="Goldman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title"/>
          </p:nvPr>
        </p:nvSpPr>
        <p:spPr>
          <a:xfrm>
            <a:off x="5746320" y="2207160"/>
            <a:ext cx="920520" cy="4359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lt2"/>
                </a:solidFill>
                <a:effectLst/>
                <a:uFillTx/>
                <a:latin typeface="Goldman"/>
                <a:ea typeface="Goldman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title"/>
          </p:nvPr>
        </p:nvSpPr>
        <p:spPr>
          <a:xfrm>
            <a:off x="413280" y="30996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fr/photos/femme-personnes-ombre-mer-plage-20170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136;p28"/>
          <p:cNvPicPr/>
          <p:nvPr/>
        </p:nvPicPr>
        <p:blipFill>
          <a:blip r:embed="rId2"/>
          <a:srcRect l="2425" t="14808" r="2425" b="3824"/>
          <a:stretch/>
        </p:blipFill>
        <p:spPr>
          <a:xfrm>
            <a:off x="5585760" y="691200"/>
            <a:ext cx="3469320" cy="4452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14440" y="495360"/>
            <a:ext cx="5028840" cy="1761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4800" b="0" u="none" strike="noStrike">
                <a:solidFill>
                  <a:schemeClr val="dk1"/>
                </a:solidFill>
                <a:effectLst/>
                <a:uFillTx/>
                <a:latin typeface="Goldman"/>
                <a:ea typeface="Goldman"/>
              </a:rPr>
              <a:t>UGAE LTD: Africa-Asia Startup Bridge</a:t>
            </a:r>
            <a:endParaRPr lang="fr-FR" sz="4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subTitle"/>
          </p:nvPr>
        </p:nvSpPr>
        <p:spPr>
          <a:xfrm>
            <a:off x="514440" y="4095720"/>
            <a:ext cx="2409480" cy="561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70000" lnSpcReduction="2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Facilitating African startups' access to global foundations and accelerators</a:t>
            </a:r>
            <a:endParaRPr lang="en-US" sz="16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89114DC-C9A3-6990-C6BC-F543A510D1E4}"/>
              </a:ext>
            </a:extLst>
          </p:cNvPr>
          <p:cNvSpPr txBox="1"/>
          <p:nvPr/>
        </p:nvSpPr>
        <p:spPr>
          <a:xfrm>
            <a:off x="514440" y="2206963"/>
            <a:ext cx="3820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Linking African Innovation to Worldwide Opportunities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FFD9CC0-981E-2766-72A3-1798DDBB116E}"/>
              </a:ext>
            </a:extLst>
          </p:cNvPr>
          <p:cNvSpPr txBox="1"/>
          <p:nvPr/>
        </p:nvSpPr>
        <p:spPr>
          <a:xfrm>
            <a:off x="514440" y="3449389"/>
            <a:ext cx="3820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Singapore-based Strategic Intermediation Company</a:t>
            </a:r>
            <a:br>
              <a:rPr lang="en-US" sz="1200" dirty="0"/>
            </a:br>
            <a:r>
              <a:rPr lang="en-US" sz="1200" i="1" dirty="0"/>
              <a:t>Presentation Date: 2025_06</a:t>
            </a:r>
            <a:endParaRPr lang="fr-FR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676520" y="485640"/>
            <a:ext cx="7171920" cy="1352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4000" b="0" u="none" strike="noStrike">
                <a:solidFill>
                  <a:schemeClr val="dk1"/>
                </a:solidFill>
                <a:effectLst/>
                <a:uFillTx/>
                <a:latin typeface="Goldman"/>
                <a:ea typeface="Goldman"/>
              </a:rPr>
              <a:t>Comprehensive Hybrid Service Portfolio</a:t>
            </a:r>
            <a:endParaRPr lang="fr-FR" sz="4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2886120" y="1905120"/>
            <a:ext cx="5886000" cy="2723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Our services combine virtual and in-person support, including mentoring, networking events, </a:t>
            </a:r>
            <a:endParaRPr lang="en-US" sz="14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and capacity-building programs. This hybrid approach ensures flexibility, scalability, </a:t>
            </a:r>
            <a:endParaRPr lang="en-US" sz="14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and deeply personalized guidance for startups and partners alike.</a:t>
            </a:r>
            <a:endParaRPr lang="en-US" sz="14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167;p31"/>
          <p:cNvPicPr/>
          <p:nvPr/>
        </p:nvPicPr>
        <p:blipFill>
          <a:blip r:embed="rId2"/>
          <a:srcRect l="30802" r="32938"/>
          <a:stretch/>
        </p:blipFill>
        <p:spPr>
          <a:xfrm>
            <a:off x="0" y="0"/>
            <a:ext cx="2969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3152880" y="304920"/>
            <a:ext cx="5914800" cy="1447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Goldman"/>
                <a:ea typeface="Goldman"/>
              </a:rPr>
              <a:t>Conclusions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3505320" y="1962000"/>
            <a:ext cx="5352840" cy="2838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400" b="0" u="none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UGAE LTD is the vital link unlocking African startups' potential on the global stage. 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400" b="0" u="none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Our strategic mission, innovative model, and comprehensive services empower startups and foundations 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400" b="0" u="none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to thrive through collaboration, driving sustainable development and mutual success.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61960" y="504720"/>
            <a:ext cx="5086080" cy="10569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5400" b="0" u="none" strike="noStrike">
                <a:solidFill>
                  <a:schemeClr val="dk1"/>
                </a:solidFill>
                <a:effectLst/>
                <a:uFillTx/>
                <a:latin typeface="Goldman"/>
                <a:ea typeface="Goldman"/>
              </a:rPr>
              <a:t>Thank you!</a:t>
            </a:r>
            <a:endParaRPr lang="fr-FR" sz="54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subTitle"/>
          </p:nvPr>
        </p:nvSpPr>
        <p:spPr>
          <a:xfrm>
            <a:off x="561960" y="1562040"/>
            <a:ext cx="4447800" cy="1228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u="none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Do you have any questions?</a:t>
            </a:r>
            <a:endParaRPr lang="en-US" sz="12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grpSp>
        <p:nvGrpSpPr>
          <p:cNvPr id="102" name="Google Shape;303;p41"/>
          <p:cNvGrpSpPr/>
          <p:nvPr/>
        </p:nvGrpSpPr>
        <p:grpSpPr>
          <a:xfrm>
            <a:off x="7415280" y="4388040"/>
            <a:ext cx="275760" cy="275760"/>
            <a:chOff x="7415280" y="4388040"/>
            <a:chExt cx="275760" cy="275760"/>
          </a:xfrm>
        </p:grpSpPr>
        <p:sp>
          <p:nvSpPr>
            <p:cNvPr id="103" name="Google Shape;304;p41"/>
            <p:cNvSpPr/>
            <p:nvPr/>
          </p:nvSpPr>
          <p:spPr>
            <a:xfrm>
              <a:off x="7415280" y="4388040"/>
              <a:ext cx="275760" cy="275760"/>
            </a:xfrm>
            <a:custGeom>
              <a:avLst/>
              <a:gdLst>
                <a:gd name="textAreaLeft" fmla="*/ 0 w 275760"/>
                <a:gd name="textAreaRight" fmla="*/ 276120 w 275760"/>
                <a:gd name="textAreaTop" fmla="*/ 0 h 275760"/>
                <a:gd name="textAreaBottom" fmla="*/ 276120 h 275760"/>
              </a:gdLst>
              <a:ahLst/>
              <a:cxnLst/>
              <a:rect l="textAreaLeft" t="textAreaTop" r="textAreaRight" b="textAreaBottom"/>
              <a:pathLst>
                <a:path w="6764" h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04" name="Google Shape;305;p41"/>
            <p:cNvSpPr/>
            <p:nvPr/>
          </p:nvSpPr>
          <p:spPr>
            <a:xfrm>
              <a:off x="7479360" y="4453560"/>
              <a:ext cx="146880" cy="144000"/>
            </a:xfrm>
            <a:custGeom>
              <a:avLst/>
              <a:gdLst>
                <a:gd name="textAreaLeft" fmla="*/ 0 w 146880"/>
                <a:gd name="textAreaRight" fmla="*/ 147240 w 146880"/>
                <a:gd name="textAreaTop" fmla="*/ 0 h 144000"/>
                <a:gd name="textAreaBottom" fmla="*/ 144360 h 144000"/>
              </a:gdLst>
              <a:ahLst/>
              <a:cxnLst/>
              <a:rect l="textAreaLeft" t="textAreaTop" r="textAreaRight" b="textAreaBottom"/>
              <a:pathLst>
                <a:path w="3607" h="3542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2000" bIns="7200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05" name="Google Shape;306;p41"/>
            <p:cNvSpPr/>
            <p:nvPr/>
          </p:nvSpPr>
          <p:spPr>
            <a:xfrm>
              <a:off x="7608960" y="4423320"/>
              <a:ext cx="37440" cy="37080"/>
            </a:xfrm>
            <a:custGeom>
              <a:avLst/>
              <a:gdLst>
                <a:gd name="textAreaLeft" fmla="*/ 0 w 37440"/>
                <a:gd name="textAreaRight" fmla="*/ 37800 w 37440"/>
                <a:gd name="textAreaTop" fmla="*/ 0 h 37080"/>
                <a:gd name="textAreaBottom" fmla="*/ 37440 h 37080"/>
              </a:gdLst>
              <a:ahLst/>
              <a:cxnLst/>
              <a:rect l="textAreaLeft" t="textAreaTop" r="textAreaRight" b="textAreaBottom"/>
              <a:pathLst>
                <a:path w="929" h="918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8720" bIns="18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grpSp>
        <p:nvGrpSpPr>
          <p:cNvPr id="106" name="Google Shape;307;p41"/>
          <p:cNvGrpSpPr/>
          <p:nvPr/>
        </p:nvGrpSpPr>
        <p:grpSpPr>
          <a:xfrm>
            <a:off x="7901640" y="4406760"/>
            <a:ext cx="266400" cy="237960"/>
            <a:chOff x="7901640" y="4406760"/>
            <a:chExt cx="266400" cy="237960"/>
          </a:xfrm>
        </p:grpSpPr>
        <p:sp>
          <p:nvSpPr>
            <p:cNvPr id="107" name="Google Shape;308;p41"/>
            <p:cNvSpPr/>
            <p:nvPr/>
          </p:nvSpPr>
          <p:spPr>
            <a:xfrm>
              <a:off x="7911000" y="4490640"/>
              <a:ext cx="60840" cy="154080"/>
            </a:xfrm>
            <a:custGeom>
              <a:avLst/>
              <a:gdLst>
                <a:gd name="textAreaLeft" fmla="*/ 0 w 60840"/>
                <a:gd name="textAreaRight" fmla="*/ 61200 w 60840"/>
                <a:gd name="textAreaTop" fmla="*/ 0 h 154080"/>
                <a:gd name="textAreaBottom" fmla="*/ 154440 h 154080"/>
              </a:gdLst>
              <a:ahLst/>
              <a:cxnLst/>
              <a:rect l="textAreaLeft" t="textAreaTop" r="textAreaRight" b="textAreaBottom"/>
              <a:pathLst>
                <a:path w="1502" h="3787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7040" bIns="770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08" name="Google Shape;309;p41"/>
            <p:cNvSpPr/>
            <p:nvPr/>
          </p:nvSpPr>
          <p:spPr>
            <a:xfrm>
              <a:off x="7901640" y="4406760"/>
              <a:ext cx="70200" cy="70200"/>
            </a:xfrm>
            <a:custGeom>
              <a:avLst/>
              <a:gdLst>
                <a:gd name="textAreaLeft" fmla="*/ 0 w 70200"/>
                <a:gd name="textAreaRight" fmla="*/ 70560 w 70200"/>
                <a:gd name="textAreaTop" fmla="*/ 0 h 70200"/>
                <a:gd name="textAreaBottom" fmla="*/ 70560 h 70200"/>
              </a:gdLst>
              <a:ahLst/>
              <a:cxnLst/>
              <a:rect l="textAreaLeft" t="textAreaTop" r="textAreaRight" b="textAreaBottom"/>
              <a:pathLst>
                <a:path w="1728" h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5280" bIns="352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09" name="Google Shape;310;p41"/>
            <p:cNvSpPr/>
            <p:nvPr/>
          </p:nvSpPr>
          <p:spPr>
            <a:xfrm>
              <a:off x="8004240" y="4490640"/>
              <a:ext cx="163800" cy="154080"/>
            </a:xfrm>
            <a:custGeom>
              <a:avLst/>
              <a:gdLst>
                <a:gd name="textAreaLeft" fmla="*/ 0 w 163800"/>
                <a:gd name="textAreaRight" fmla="*/ 164160 w 163800"/>
                <a:gd name="textAreaTop" fmla="*/ 0 h 154080"/>
                <a:gd name="textAreaBottom" fmla="*/ 154440 h 154080"/>
              </a:gdLst>
              <a:ahLst/>
              <a:cxnLst/>
              <a:rect l="textAreaLeft" t="textAreaTop" r="textAreaRight" b="textAreaBottom"/>
              <a:pathLst>
                <a:path w="4026" h="3787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7040" bIns="770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110" name="Google Shape;311;p41"/>
          <p:cNvSpPr/>
          <p:nvPr/>
        </p:nvSpPr>
        <p:spPr>
          <a:xfrm>
            <a:off x="5581800" y="4000680"/>
            <a:ext cx="3085920" cy="25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 lnSpcReduction="9999"/>
          </a:bodyPr>
          <a:lstStyle/>
          <a:p>
            <a:pPr algn="r" defTabSz="914400">
              <a:lnSpc>
                <a:spcPct val="100000"/>
              </a:lnSpc>
              <a:tabLst>
                <a:tab pos="0" algn="l"/>
              </a:tabLst>
            </a:pPr>
            <a:r>
              <a:rPr lang="fr-FR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+00 000 000 000</a:t>
            </a:r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111" name="Google Shape;312;p41"/>
          <p:cNvSpPr/>
          <p:nvPr/>
        </p:nvSpPr>
        <p:spPr>
          <a:xfrm>
            <a:off x="8379000" y="4388760"/>
            <a:ext cx="268200" cy="273960"/>
          </a:xfrm>
          <a:custGeom>
            <a:avLst/>
            <a:gdLst>
              <a:gd name="textAreaLeft" fmla="*/ 0 w 268200"/>
              <a:gd name="textAreaRight" fmla="*/ 268560 w 268200"/>
              <a:gd name="textAreaTop" fmla="*/ 0 h 273960"/>
              <a:gd name="textAreaBottom" fmla="*/ 274320 h 273960"/>
            </a:gdLst>
            <a:ahLst/>
            <a:cxnLst/>
            <a:rect l="textAreaLeft" t="textAreaTop" r="textAreaRight" b="textAreaBottom"/>
            <a:pathLst>
              <a:path w="6712561" h="6860069">
                <a:moveTo>
                  <a:pt x="3994869" y="2904749"/>
                </a:moveTo>
                <a:lnTo>
                  <a:pt x="6493788" y="0"/>
                </a:lnTo>
                <a:lnTo>
                  <a:pt x="5901628" y="0"/>
                </a:lnTo>
                <a:lnTo>
                  <a:pt x="3731848" y="2522189"/>
                </a:lnTo>
                <a:lnTo>
                  <a:pt x="1998833" y="0"/>
                </a:lnTo>
                <a:lnTo>
                  <a:pt x="0" y="0"/>
                </a:lnTo>
                <a:lnTo>
                  <a:pt x="2620640" y="3813966"/>
                </a:lnTo>
                <a:lnTo>
                  <a:pt x="0" y="6860070"/>
                </a:lnTo>
                <a:lnTo>
                  <a:pt x="592216" y="6860070"/>
                </a:lnTo>
                <a:lnTo>
                  <a:pt x="2883548" y="4196581"/>
                </a:lnTo>
                <a:lnTo>
                  <a:pt x="4713728" y="6860070"/>
                </a:lnTo>
                <a:lnTo>
                  <a:pt x="6712561" y="6860070"/>
                </a:lnTo>
                <a:lnTo>
                  <a:pt x="3994757" y="2904749"/>
                </a:lnTo>
                <a:lnTo>
                  <a:pt x="3994925" y="2904749"/>
                </a:lnTo>
                <a:close/>
                <a:moveTo>
                  <a:pt x="3183768" y="3847528"/>
                </a:moveTo>
                <a:lnTo>
                  <a:pt x="2918230" y="3467765"/>
                </a:lnTo>
                <a:lnTo>
                  <a:pt x="805563" y="445770"/>
                </a:lnTo>
                <a:lnTo>
                  <a:pt x="1715115" y="445770"/>
                </a:lnTo>
                <a:lnTo>
                  <a:pt x="3420106" y="2884611"/>
                </a:lnTo>
                <a:lnTo>
                  <a:pt x="3685644" y="3264375"/>
                </a:lnTo>
                <a:lnTo>
                  <a:pt x="5901907" y="6434494"/>
                </a:lnTo>
                <a:lnTo>
                  <a:pt x="4992356" y="6434494"/>
                </a:lnTo>
                <a:lnTo>
                  <a:pt x="3183824" y="3847640"/>
                </a:lnTo>
                <a:lnTo>
                  <a:pt x="3183824" y="3847472"/>
                </a:ln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676520" y="485640"/>
            <a:ext cx="7171920" cy="1352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4000" b="0" u="none" strike="noStrike">
                <a:solidFill>
                  <a:schemeClr val="dk1"/>
                </a:solidFill>
                <a:effectLst/>
                <a:uFillTx/>
                <a:latin typeface="Goldman"/>
                <a:ea typeface="Goldman"/>
              </a:rPr>
              <a:t>Introduction</a:t>
            </a:r>
            <a:endParaRPr lang="fr-FR" sz="4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subTitle"/>
          </p:nvPr>
        </p:nvSpPr>
        <p:spPr>
          <a:xfrm>
            <a:off x="2886120" y="1905120"/>
            <a:ext cx="5886000" cy="2723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UGAE LTD bridges the gap between African startups and international growth opportunities. </a:t>
            </a:r>
            <a:endParaRPr lang="en-US" sz="14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We empower startups to overcome entry barriers, connect with foundations and accelerators, </a:t>
            </a:r>
            <a:endParaRPr lang="en-US" sz="14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and thrive through a hybrid service and revenue model designed for sustainable success.</a:t>
            </a:r>
            <a:endParaRPr lang="en-US" sz="14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pic>
        <p:nvPicPr>
          <p:cNvPr id="3" name="Image 2" descr="Une image contenant plein air, ciel, eau, nature&#10;&#10;Le contenu généré par l’IA peut être incorrect.">
            <a:extLst>
              <a:ext uri="{FF2B5EF4-FFF2-40B4-BE49-F238E27FC236}">
                <a16:creationId xmlns:a16="http://schemas.microsoft.com/office/drawing/2014/main" id="{EA98FDE7-E13A-2061-1FA1-BC9564ECB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62440" y="1326842"/>
            <a:ext cx="5886000" cy="168476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174;p32"/>
          <p:cNvPicPr/>
          <p:nvPr/>
        </p:nvPicPr>
        <p:blipFill>
          <a:blip r:embed="rId2"/>
          <a:stretch/>
        </p:blipFill>
        <p:spPr>
          <a:xfrm flipH="1">
            <a:off x="5195520" y="1507320"/>
            <a:ext cx="3948480" cy="2973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6" name="PlaceHolder 1"/>
          <p:cNvSpPr>
            <a:spLocks noGrp="1"/>
          </p:cNvSpPr>
          <p:nvPr>
            <p:ph type="subTitle"/>
          </p:nvPr>
        </p:nvSpPr>
        <p:spPr>
          <a:xfrm>
            <a:off x="371520" y="3933720"/>
            <a:ext cx="4790880" cy="704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70000" lnSpcReduction="20000"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African startups face limited access to international networks, funding gaps, </a:t>
            </a:r>
            <a:endParaRPr lang="en-US" sz="1400" dirty="0">
              <a:solidFill>
                <a:srgbClr val="FFFFFF"/>
              </a:solidFill>
              <a:latin typeface="OpenSymbo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and knowledge barriers preventing entry into global markets. </a:t>
            </a:r>
            <a:endParaRPr lang="en-US" sz="1400" dirty="0">
              <a:solidFill>
                <a:srgbClr val="FFFFFF"/>
              </a:solidFill>
              <a:latin typeface="OpenSymbo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These challenges restrict growth potential and reduce visibility on the world stage.</a:t>
            </a:r>
            <a:endParaRPr lang="en-US" sz="1400" dirty="0">
              <a:solidFill>
                <a:srgbClr val="FFFFFF"/>
              </a:solidFill>
              <a:latin typeface="OpenSymbol"/>
            </a:endParaRPr>
          </a:p>
          <a:p>
            <a:pPr algn="ctr"/>
            <a:endParaRPr lang="en-US" sz="1400" b="0" u="none" strike="noStrike" dirty="0">
              <a:solidFill>
                <a:schemeClr val="dk1"/>
              </a:solidFill>
              <a:effectLst/>
              <a:uFillTx/>
              <a:latin typeface="Albert Sans"/>
              <a:ea typeface="Albert Sans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title"/>
          </p:nvPr>
        </p:nvSpPr>
        <p:spPr>
          <a:xfrm>
            <a:off x="371520" y="2352600"/>
            <a:ext cx="4790880" cy="1580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4600" b="0" u="none" strike="noStrike">
                <a:solidFill>
                  <a:schemeClr val="dk1"/>
                </a:solidFill>
                <a:effectLst/>
                <a:uFillTx/>
                <a:latin typeface="Goldman"/>
                <a:ea typeface="Goldman"/>
              </a:rPr>
              <a:t>Market Opportunity &amp; Mission</a:t>
            </a:r>
            <a:endParaRPr lang="fr-FR" sz="46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title"/>
          </p:nvPr>
        </p:nvSpPr>
        <p:spPr>
          <a:xfrm>
            <a:off x="6353280" y="152280"/>
            <a:ext cx="1266480" cy="12664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Goldman"/>
                <a:ea typeface="Goldman"/>
              </a:rPr>
              <a:t>01</a:t>
            </a:r>
            <a:endParaRPr lang="fr-FR" sz="6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503648" y="171742"/>
            <a:ext cx="7171920" cy="1352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4000" b="0" u="none" strike="noStrike" dirty="0" err="1">
                <a:solidFill>
                  <a:schemeClr val="dk1"/>
                </a:solidFill>
                <a:effectLst/>
                <a:uFillTx/>
                <a:latin typeface="Goldman"/>
                <a:ea typeface="Goldman"/>
              </a:rPr>
              <a:t>Barriers</a:t>
            </a:r>
            <a:r>
              <a:rPr lang="fr-FR" sz="4000" b="0" u="none" strike="noStrike" dirty="0">
                <a:solidFill>
                  <a:schemeClr val="dk1"/>
                </a:solidFill>
                <a:effectLst/>
                <a:uFillTx/>
                <a:latin typeface="Goldman"/>
                <a:ea typeface="Goldman"/>
              </a:rPr>
              <a:t> </a:t>
            </a:r>
            <a:r>
              <a:rPr lang="fr-FR" sz="4000" b="0" u="none" strike="noStrike" dirty="0" err="1">
                <a:solidFill>
                  <a:schemeClr val="dk1"/>
                </a:solidFill>
                <a:effectLst/>
                <a:uFillTx/>
                <a:latin typeface="Goldman"/>
                <a:ea typeface="Goldman"/>
              </a:rPr>
              <a:t>African</a:t>
            </a:r>
            <a:r>
              <a:rPr lang="fr-FR" sz="4000" b="0" u="none" strike="noStrike" dirty="0">
                <a:solidFill>
                  <a:schemeClr val="dk1"/>
                </a:solidFill>
                <a:effectLst/>
                <a:uFillTx/>
                <a:latin typeface="Goldman"/>
                <a:ea typeface="Goldman"/>
              </a:rPr>
              <a:t> Startups Face</a:t>
            </a:r>
            <a:endParaRPr lang="fr-FR" sz="4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1503648" y="746078"/>
            <a:ext cx="5886000" cy="116689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r>
              <a:rPr lang="en-US" sz="1800" b="1" dirty="0">
                <a:latin typeface="Goldman"/>
                <a:ea typeface="+mn-ea"/>
                <a:cs typeface="+mn-cs"/>
              </a:rPr>
              <a:t>The Challenge</a:t>
            </a:r>
            <a:endParaRPr lang="fr-FR" sz="1800" b="1" dirty="0">
              <a:latin typeface="Goldman"/>
              <a:ea typeface="+mn-ea"/>
              <a:cs typeface="+mn-cs"/>
            </a:endParaRPr>
          </a:p>
          <a:p>
            <a:r>
              <a:rPr lang="en-US" sz="1600" dirty="0">
                <a:latin typeface="Goldman"/>
                <a:ea typeface="+mn-ea"/>
                <a:cs typeface="+mn-cs"/>
              </a:rPr>
              <a:t>African startups face unprecedented barriers accessing international funding and acceleration programs.</a:t>
            </a:r>
            <a:endParaRPr lang="fr-FR" sz="1600" dirty="0">
              <a:latin typeface="Goldman"/>
              <a:ea typeface="+mn-ea"/>
              <a:cs typeface="+mn-cs"/>
            </a:endParaRPr>
          </a:p>
        </p:txBody>
      </p:sp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F3B3980E-8EAE-8FBF-9982-AB87A15376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4335265"/>
              </p:ext>
            </p:extLst>
          </p:nvPr>
        </p:nvGraphicFramePr>
        <p:xfrm>
          <a:off x="1503648" y="1523902"/>
          <a:ext cx="6455391" cy="2643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EB2EE4A3-E557-FE43-9E86-53EF1619FAE3}"/>
              </a:ext>
            </a:extLst>
          </p:cNvPr>
          <p:cNvSpPr txBox="1"/>
          <p:nvPr/>
        </p:nvSpPr>
        <p:spPr>
          <a:xfrm>
            <a:off x="1503648" y="3627916"/>
            <a:ext cx="65873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oldman"/>
              </a:rPr>
              <a:t>UGAE LTD's Mission</a:t>
            </a:r>
            <a:endParaRPr lang="fr-FR" dirty="0">
              <a:latin typeface="Goldman"/>
            </a:endParaRPr>
          </a:p>
          <a:p>
            <a:r>
              <a:rPr lang="en-US" sz="1600" dirty="0">
                <a:latin typeface="Goldman"/>
              </a:rPr>
              <a:t>Creating the world's first professional intermediation bridge between innovative African startups and international acceleration programs, leveraging Singapore's unique strategic position.</a:t>
            </a:r>
            <a:endParaRPr lang="fr-FR" sz="1600" dirty="0">
              <a:latin typeface="Goldman"/>
            </a:endParaRPr>
          </a:p>
          <a:p>
            <a:endParaRPr lang="fr-FR" dirty="0">
              <a:latin typeface="Gold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676520" y="485640"/>
            <a:ext cx="7171920" cy="1352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4000" b="0" u="none" strike="noStrike">
                <a:solidFill>
                  <a:schemeClr val="dk1"/>
                </a:solidFill>
                <a:effectLst/>
                <a:uFillTx/>
                <a:latin typeface="Goldman"/>
                <a:ea typeface="Goldman"/>
              </a:rPr>
              <a:t>Investment Potential &amp; Growth</a:t>
            </a:r>
            <a:endParaRPr lang="fr-FR" sz="4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2886120" y="1905120"/>
            <a:ext cx="5886000" cy="2723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Africa presents a vibrant and rapidly expanding startup ecosystem with untapped investment potential. </a:t>
            </a:r>
            <a:endParaRPr lang="en-US" sz="14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With increasing digital adoption and innovation, African startups offer promising returns. </a:t>
            </a:r>
            <a:endParaRPr lang="en-US" sz="14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UGAE LTD positions itself as a catalyst to channel this growth toward global partnerships.</a:t>
            </a:r>
            <a:endParaRPr lang="en-US" sz="14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167;p31"/>
          <p:cNvPicPr/>
          <p:nvPr/>
        </p:nvPicPr>
        <p:blipFill>
          <a:blip r:embed="rId2"/>
          <a:srcRect l="30802" r="32938"/>
          <a:stretch/>
        </p:blipFill>
        <p:spPr>
          <a:xfrm>
            <a:off x="0" y="0"/>
            <a:ext cx="2969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3152880" y="304920"/>
            <a:ext cx="5914800" cy="1447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Goldman"/>
                <a:ea typeface="Goldman"/>
              </a:rPr>
              <a:t>UGAE LTD's Strategic Bridge Mission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3505320" y="1962000"/>
            <a:ext cx="5352840" cy="2838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400" b="0" u="none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UGAE LTD connects African startups with international foundations and accelerators, 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400" b="0" u="none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creating a seamless bridge that fosters growth and collaboration. 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400" b="0" u="none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Our hybrid model leverages local expertise and global networks to unlock new opportunities for startups.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174;p32"/>
          <p:cNvPicPr/>
          <p:nvPr/>
        </p:nvPicPr>
        <p:blipFill>
          <a:blip r:embed="rId2"/>
          <a:stretch/>
        </p:blipFill>
        <p:spPr>
          <a:xfrm flipH="1">
            <a:off x="5195520" y="1507320"/>
            <a:ext cx="3948480" cy="2973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371520" y="3933720"/>
            <a:ext cx="4790880" cy="704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algn="ctr"/>
            <a:endParaRPr lang="en-US" sz="1400" b="0" u="none" strike="noStrike">
              <a:solidFill>
                <a:schemeClr val="dk1"/>
              </a:solidFill>
              <a:effectLst/>
              <a:uFillTx/>
              <a:latin typeface="Albert Sans"/>
              <a:ea typeface="Albert Sans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title"/>
          </p:nvPr>
        </p:nvSpPr>
        <p:spPr>
          <a:xfrm>
            <a:off x="371520" y="2352600"/>
            <a:ext cx="4790880" cy="1580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4600" b="0" u="none" strike="noStrike">
                <a:solidFill>
                  <a:schemeClr val="dk1"/>
                </a:solidFill>
                <a:effectLst/>
                <a:uFillTx/>
                <a:latin typeface="Goldman"/>
                <a:ea typeface="Goldman"/>
              </a:rPr>
              <a:t>Value Proposition &amp; Service Model</a:t>
            </a:r>
            <a:endParaRPr lang="fr-FR" sz="46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title"/>
          </p:nvPr>
        </p:nvSpPr>
        <p:spPr>
          <a:xfrm>
            <a:off x="6353280" y="152280"/>
            <a:ext cx="1266480" cy="12664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Goldman"/>
                <a:ea typeface="Goldman"/>
              </a:rPr>
              <a:t>02</a:t>
            </a:r>
            <a:endParaRPr lang="fr-FR" sz="6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167;p31"/>
          <p:cNvPicPr/>
          <p:nvPr/>
        </p:nvPicPr>
        <p:blipFill>
          <a:blip r:embed="rId2"/>
          <a:srcRect l="30802" r="32938"/>
          <a:stretch/>
        </p:blipFill>
        <p:spPr>
          <a:xfrm>
            <a:off x="0" y="0"/>
            <a:ext cx="2969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3152880" y="304920"/>
            <a:ext cx="5914800" cy="1447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Goldman"/>
                <a:ea typeface="Goldman"/>
              </a:rPr>
              <a:t>Benefits for African Startups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3505320" y="1962000"/>
            <a:ext cx="5352840" cy="2838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400" b="0" u="none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African startups gain enhanced access to funding, mentorship, and international markets. 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400" b="0" u="none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UGAE LTD provides tailored support and a platform to showcase innovation globally, 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400" b="0" u="none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accelerating their growth trajectory and increasing their competitiveness worldwide.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676520" y="485640"/>
            <a:ext cx="7171920" cy="1352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4000" b="0" u="none" strike="noStrike">
                <a:solidFill>
                  <a:schemeClr val="dk1"/>
                </a:solidFill>
                <a:effectLst/>
                <a:uFillTx/>
                <a:latin typeface="Goldman"/>
                <a:ea typeface="Goldman"/>
              </a:rPr>
              <a:t>Advantages for International Foundations</a:t>
            </a:r>
            <a:endParaRPr lang="fr-FR" sz="4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ubTitle"/>
          </p:nvPr>
        </p:nvSpPr>
        <p:spPr>
          <a:xfrm>
            <a:off x="2886120" y="1905120"/>
            <a:ext cx="5886000" cy="2723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Foundations and accelerators benefit from direct connections to a diverse and dynamic pool of startups. </a:t>
            </a:r>
            <a:endParaRPr lang="en-US" sz="14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UGAE LTD simplifies engagement processes and ensures startups are investment-ready, </a:t>
            </a:r>
            <a:endParaRPr lang="en-US" sz="14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maximizing impact and return on support efforts in emerging markets.</a:t>
            </a:r>
            <a:endParaRPr lang="en-US" sz="14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chnology Innovations by Slidesgo">
  <a:themeElements>
    <a:clrScheme name="Simple Light">
      <a:dk1>
        <a:srgbClr val="FFFFFF"/>
      </a:dk1>
      <a:lt1>
        <a:srgbClr val="000000"/>
      </a:lt1>
      <a:dk2>
        <a:srgbClr val="52297B"/>
      </a:dk2>
      <a:lt2>
        <a:srgbClr val="70E0FF"/>
      </a:lt2>
      <a:accent1>
        <a:srgbClr val="C340FF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</TotalTime>
  <Words>470</Words>
  <Application>Microsoft Office PowerPoint</Application>
  <PresentationFormat>Affichage à l'écran (16:9)</PresentationFormat>
  <Paragraphs>51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12</vt:i4>
      </vt:variant>
    </vt:vector>
  </HeadingPairs>
  <TitlesOfParts>
    <vt:vector size="21" baseType="lpstr">
      <vt:lpstr>Albert Sans</vt:lpstr>
      <vt:lpstr>Arial</vt:lpstr>
      <vt:lpstr>Goldman</vt:lpstr>
      <vt:lpstr>Open Sans</vt:lpstr>
      <vt:lpstr>OpenSymbol</vt:lpstr>
      <vt:lpstr>Symbol</vt:lpstr>
      <vt:lpstr>Wingdings</vt:lpstr>
      <vt:lpstr>Technology Innovations by Slidesgo</vt:lpstr>
      <vt:lpstr>Slidesgo Final Pages</vt:lpstr>
      <vt:lpstr>UGAE LTD: Africa-Asia Startup Bridge</vt:lpstr>
      <vt:lpstr>Introduction</vt:lpstr>
      <vt:lpstr>Market Opportunity &amp; Mission</vt:lpstr>
      <vt:lpstr>Barriers African Startups Face</vt:lpstr>
      <vt:lpstr>Investment Potential &amp; Growth</vt:lpstr>
      <vt:lpstr>UGAE LTD's Strategic Bridge Mission</vt:lpstr>
      <vt:lpstr>Value Proposition &amp; Service Model</vt:lpstr>
      <vt:lpstr>Benefits for African Startups</vt:lpstr>
      <vt:lpstr>Advantages for International Foundations</vt:lpstr>
      <vt:lpstr>Comprehensive Hybrid Service Portfolio</vt:lpstr>
      <vt:lpstr>Conclusions</vt:lpstr>
      <vt:lpstr>Thank you!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JOH GARCIA</cp:lastModifiedBy>
  <cp:revision>2</cp:revision>
  <dcterms:modified xsi:type="dcterms:W3CDTF">2025-08-22T09:21:49Z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2025-08-21T21:55:55Z</dcterms:created>
  <dc:creator>Unknown Creator</dc:creator>
  <dc:description/>
  <dc:language>en-US</dc:language>
  <cp:lastModifiedBy>Unknown Creator</cp:lastModifiedBy>
  <dcterms:modified xsi:type="dcterms:W3CDTF">2025-08-21T21:55:55Z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